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7" r:id="rId2"/>
    <p:sldId id="258" r:id="rId3"/>
    <p:sldId id="259" r:id="rId4"/>
    <p:sldId id="263" r:id="rId5"/>
    <p:sldId id="264" r:id="rId6"/>
    <p:sldId id="265" r:id="rId7"/>
    <p:sldId id="269" r:id="rId8"/>
    <p:sldId id="267" r:id="rId9"/>
  </p:sldIdLst>
  <p:sldSz cx="6858000" cy="9144000" type="overhead"/>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a:srgbClr val="00CC66"/>
    <a:srgbClr val="B3CBA7"/>
    <a:srgbClr val="FF0066"/>
    <a:srgbClr val="800080"/>
    <a:srgbClr val="FF33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061" autoAdjust="0"/>
    <p:restoredTop sz="94660"/>
  </p:normalViewPr>
  <p:slideViewPr>
    <p:cSldViewPr snapToGrid="0">
      <p:cViewPr varScale="1">
        <p:scale>
          <a:sx n="63" d="100"/>
          <a:sy n="63" d="100"/>
        </p:scale>
        <p:origin x="2842" y="53"/>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EE5BB4-ABC8-4F31-B181-900E254F8508}" type="datetimeFigureOut">
              <a:rPr lang="en-IN" smtClean="0"/>
              <a:t>29-05-2020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F643117-11CE-4D69-97A7-093BBBF83A9F}" type="slidenum">
              <a:rPr lang="en-IN" smtClean="0"/>
              <a:t>‹#›</a:t>
            </a:fld>
            <a:endParaRPr lang="en-IN"/>
          </a:p>
        </p:txBody>
      </p:sp>
    </p:spTree>
    <p:extLst>
      <p:ext uri="{BB962C8B-B14F-4D97-AF65-F5344CB8AC3E}">
        <p14:creationId xmlns:p14="http://schemas.microsoft.com/office/powerpoint/2010/main" val="2180465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EE5BB4-ABC8-4F31-B181-900E254F8508}" type="datetimeFigureOut">
              <a:rPr lang="en-IN" smtClean="0"/>
              <a:t>29-05-2020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F643117-11CE-4D69-97A7-093BBBF83A9F}" type="slidenum">
              <a:rPr lang="en-IN" smtClean="0"/>
              <a:t>‹#›</a:t>
            </a:fld>
            <a:endParaRPr lang="en-IN"/>
          </a:p>
        </p:txBody>
      </p:sp>
    </p:spTree>
    <p:extLst>
      <p:ext uri="{BB962C8B-B14F-4D97-AF65-F5344CB8AC3E}">
        <p14:creationId xmlns:p14="http://schemas.microsoft.com/office/powerpoint/2010/main" val="2378385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EE5BB4-ABC8-4F31-B181-900E254F8508}" type="datetimeFigureOut">
              <a:rPr lang="en-IN" smtClean="0"/>
              <a:t>29-05-2020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F643117-11CE-4D69-97A7-093BBBF83A9F}" type="slidenum">
              <a:rPr lang="en-IN" smtClean="0"/>
              <a:t>‹#›</a:t>
            </a:fld>
            <a:endParaRPr lang="en-IN"/>
          </a:p>
        </p:txBody>
      </p:sp>
    </p:spTree>
    <p:extLst>
      <p:ext uri="{BB962C8B-B14F-4D97-AF65-F5344CB8AC3E}">
        <p14:creationId xmlns:p14="http://schemas.microsoft.com/office/powerpoint/2010/main" val="3392672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EE5BB4-ABC8-4F31-B181-900E254F8508}" type="datetimeFigureOut">
              <a:rPr lang="en-IN" smtClean="0"/>
              <a:t>29-05-2020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F643117-11CE-4D69-97A7-093BBBF83A9F}" type="slidenum">
              <a:rPr lang="en-IN" smtClean="0"/>
              <a:t>‹#›</a:t>
            </a:fld>
            <a:endParaRPr lang="en-IN"/>
          </a:p>
        </p:txBody>
      </p:sp>
    </p:spTree>
    <p:extLst>
      <p:ext uri="{BB962C8B-B14F-4D97-AF65-F5344CB8AC3E}">
        <p14:creationId xmlns:p14="http://schemas.microsoft.com/office/powerpoint/2010/main" val="1994999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EE5BB4-ABC8-4F31-B181-900E254F8508}" type="datetimeFigureOut">
              <a:rPr lang="en-IN" smtClean="0"/>
              <a:t>29-05-2020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F643117-11CE-4D69-97A7-093BBBF83A9F}" type="slidenum">
              <a:rPr lang="en-IN" smtClean="0"/>
              <a:t>‹#›</a:t>
            </a:fld>
            <a:endParaRPr lang="en-IN"/>
          </a:p>
        </p:txBody>
      </p:sp>
    </p:spTree>
    <p:extLst>
      <p:ext uri="{BB962C8B-B14F-4D97-AF65-F5344CB8AC3E}">
        <p14:creationId xmlns:p14="http://schemas.microsoft.com/office/powerpoint/2010/main" val="3924933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EE5BB4-ABC8-4F31-B181-900E254F8508}" type="datetimeFigureOut">
              <a:rPr lang="en-IN" smtClean="0"/>
              <a:t>29-05-2020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F643117-11CE-4D69-97A7-093BBBF83A9F}" type="slidenum">
              <a:rPr lang="en-IN" smtClean="0"/>
              <a:t>‹#›</a:t>
            </a:fld>
            <a:endParaRPr lang="en-IN"/>
          </a:p>
        </p:txBody>
      </p:sp>
    </p:spTree>
    <p:extLst>
      <p:ext uri="{BB962C8B-B14F-4D97-AF65-F5344CB8AC3E}">
        <p14:creationId xmlns:p14="http://schemas.microsoft.com/office/powerpoint/2010/main" val="3404979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EE5BB4-ABC8-4F31-B181-900E254F8508}" type="datetimeFigureOut">
              <a:rPr lang="en-IN" smtClean="0"/>
              <a:t>29-05-2020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3F643117-11CE-4D69-97A7-093BBBF83A9F}" type="slidenum">
              <a:rPr lang="en-IN" smtClean="0"/>
              <a:t>‹#›</a:t>
            </a:fld>
            <a:endParaRPr lang="en-IN"/>
          </a:p>
        </p:txBody>
      </p:sp>
    </p:spTree>
    <p:extLst>
      <p:ext uri="{BB962C8B-B14F-4D97-AF65-F5344CB8AC3E}">
        <p14:creationId xmlns:p14="http://schemas.microsoft.com/office/powerpoint/2010/main" val="1028011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EE5BB4-ABC8-4F31-B181-900E254F8508}" type="datetimeFigureOut">
              <a:rPr lang="en-IN" smtClean="0"/>
              <a:t>29-05-2020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3F643117-11CE-4D69-97A7-093BBBF83A9F}" type="slidenum">
              <a:rPr lang="en-IN" smtClean="0"/>
              <a:t>‹#›</a:t>
            </a:fld>
            <a:endParaRPr lang="en-IN"/>
          </a:p>
        </p:txBody>
      </p:sp>
    </p:spTree>
    <p:extLst>
      <p:ext uri="{BB962C8B-B14F-4D97-AF65-F5344CB8AC3E}">
        <p14:creationId xmlns:p14="http://schemas.microsoft.com/office/powerpoint/2010/main" val="2186234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EE5BB4-ABC8-4F31-B181-900E254F8508}" type="datetimeFigureOut">
              <a:rPr lang="en-IN" smtClean="0"/>
              <a:t>29-05-2020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3F643117-11CE-4D69-97A7-093BBBF83A9F}" type="slidenum">
              <a:rPr lang="en-IN" smtClean="0"/>
              <a:t>‹#›</a:t>
            </a:fld>
            <a:endParaRPr lang="en-IN"/>
          </a:p>
        </p:txBody>
      </p:sp>
    </p:spTree>
    <p:extLst>
      <p:ext uri="{BB962C8B-B14F-4D97-AF65-F5344CB8AC3E}">
        <p14:creationId xmlns:p14="http://schemas.microsoft.com/office/powerpoint/2010/main" val="2009217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AEE5BB4-ABC8-4F31-B181-900E254F8508}" type="datetimeFigureOut">
              <a:rPr lang="en-IN" smtClean="0"/>
              <a:t>29-05-2020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F643117-11CE-4D69-97A7-093BBBF83A9F}" type="slidenum">
              <a:rPr lang="en-IN" smtClean="0"/>
              <a:t>‹#›</a:t>
            </a:fld>
            <a:endParaRPr lang="en-IN"/>
          </a:p>
        </p:txBody>
      </p:sp>
    </p:spTree>
    <p:extLst>
      <p:ext uri="{BB962C8B-B14F-4D97-AF65-F5344CB8AC3E}">
        <p14:creationId xmlns:p14="http://schemas.microsoft.com/office/powerpoint/2010/main" val="3094654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AEE5BB4-ABC8-4F31-B181-900E254F8508}" type="datetimeFigureOut">
              <a:rPr lang="en-IN" smtClean="0"/>
              <a:t>29-05-2020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F643117-11CE-4D69-97A7-093BBBF83A9F}" type="slidenum">
              <a:rPr lang="en-IN" smtClean="0"/>
              <a:t>‹#›</a:t>
            </a:fld>
            <a:endParaRPr lang="en-IN"/>
          </a:p>
        </p:txBody>
      </p:sp>
    </p:spTree>
    <p:extLst>
      <p:ext uri="{BB962C8B-B14F-4D97-AF65-F5344CB8AC3E}">
        <p14:creationId xmlns:p14="http://schemas.microsoft.com/office/powerpoint/2010/main" val="1837447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5AEE5BB4-ABC8-4F31-B181-900E254F8508}" type="datetimeFigureOut">
              <a:rPr lang="en-IN" smtClean="0"/>
              <a:t>29-05-2020</a:t>
            </a:fld>
            <a:endParaRPr lang="en-IN"/>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3F643117-11CE-4D69-97A7-093BBBF83A9F}" type="slidenum">
              <a:rPr lang="en-IN" smtClean="0"/>
              <a:t>‹#›</a:t>
            </a:fld>
            <a:endParaRPr lang="en-IN"/>
          </a:p>
        </p:txBody>
      </p:sp>
    </p:spTree>
    <p:extLst>
      <p:ext uri="{BB962C8B-B14F-4D97-AF65-F5344CB8AC3E}">
        <p14:creationId xmlns:p14="http://schemas.microsoft.com/office/powerpoint/2010/main" val="40875371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6.jpe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607E65-944B-435E-8F0B-D0AF5B59C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10" name="Rectangle 9">
            <a:extLst>
              <a:ext uri="{FF2B5EF4-FFF2-40B4-BE49-F238E27FC236}">
                <a16:creationId xmlns:a16="http://schemas.microsoft.com/office/drawing/2014/main" id="{B621BB89-A592-413C-9B92-6E8845EBEBD5}"/>
              </a:ext>
            </a:extLst>
          </p:cNvPr>
          <p:cNvSpPr/>
          <p:nvPr/>
        </p:nvSpPr>
        <p:spPr>
          <a:xfrm>
            <a:off x="0" y="8839200"/>
            <a:ext cx="1008185" cy="304800"/>
          </a:xfrm>
          <a:prstGeom prst="rect">
            <a:avLst/>
          </a:prstGeom>
          <a:solidFill>
            <a:srgbClr val="B3CBA7"/>
          </a:solidFill>
          <a:ln>
            <a:solidFill>
              <a:srgbClr val="B3CB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45BD2D1-4F2F-4EA3-BBFC-35442023AD22}"/>
              </a:ext>
            </a:extLst>
          </p:cNvPr>
          <p:cNvSpPr txBox="1"/>
          <p:nvPr/>
        </p:nvSpPr>
        <p:spPr>
          <a:xfrm>
            <a:off x="0" y="6378151"/>
            <a:ext cx="6858000" cy="707886"/>
          </a:xfrm>
          <a:prstGeom prst="rect">
            <a:avLst/>
          </a:prstGeom>
          <a:noFill/>
        </p:spPr>
        <p:txBody>
          <a:bodyPr wrap="square" rtlCol="0">
            <a:spAutoFit/>
          </a:bodyPr>
          <a:lstStyle/>
          <a:p>
            <a:pPr algn="ctr"/>
            <a:r>
              <a:rPr lang="en-IN" sz="4000" b="1" u="sng"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Class – V</a:t>
            </a:r>
            <a:endParaRPr lang="en-IN" sz="40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59713D1-194F-46A7-8BE7-08F2772BB54C}"/>
              </a:ext>
            </a:extLst>
          </p:cNvPr>
          <p:cNvSpPr txBox="1"/>
          <p:nvPr/>
        </p:nvSpPr>
        <p:spPr>
          <a:xfrm>
            <a:off x="2" y="5139451"/>
            <a:ext cx="6857998" cy="1261884"/>
          </a:xfrm>
          <a:prstGeom prst="rect">
            <a:avLst/>
          </a:prstGeom>
          <a:noFill/>
        </p:spPr>
        <p:txBody>
          <a:bodyPr wrap="square" rtlCol="0">
            <a:spAutoFit/>
          </a:bodyPr>
          <a:lstStyle/>
          <a:p>
            <a:pPr algn="ctr"/>
            <a:r>
              <a:rPr lang="en-IN" sz="3800" b="1" u="sng" dirty="0">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Summer Break Homework </a:t>
            </a:r>
          </a:p>
          <a:p>
            <a:pPr algn="ctr"/>
            <a:r>
              <a:rPr lang="en-IN" sz="3800" b="1" u="sng" dirty="0">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(2020-21)</a:t>
            </a:r>
            <a:endParaRPr lang="en-IN" sz="3800" b="1" dirty="0">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6B1BC2F7-AB52-4D8D-A14E-7FFAAF919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84" y="725158"/>
            <a:ext cx="5648445" cy="4307734"/>
          </a:xfrm>
          <a:prstGeom prst="rect">
            <a:avLst/>
          </a:prstGeom>
          <a:ln>
            <a:solidFill>
              <a:schemeClr val="tx1"/>
            </a:solidFill>
          </a:ln>
        </p:spPr>
      </p:pic>
      <p:pic>
        <p:nvPicPr>
          <p:cNvPr id="19" name="Picture 18">
            <a:extLst>
              <a:ext uri="{FF2B5EF4-FFF2-40B4-BE49-F238E27FC236}">
                <a16:creationId xmlns:a16="http://schemas.microsoft.com/office/drawing/2014/main" id="{D17DEFEC-C11D-4A4E-BD10-1C308892F5E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51522" y1="48938" x2="51522" y2="48938"/>
                        <a14:foregroundMark x1="50326" y1="48129" x2="50326" y2="48129"/>
                        <a14:foregroundMark x1="65000" y1="20324" x2="65000" y2="20324"/>
                        <a14:foregroundMark x1="65000" y1="17492" x2="65000" y2="17492"/>
                        <a14:foregroundMark x1="62500" y1="16886" x2="62500" y2="16886"/>
                        <a14:foregroundMark x1="58261" y1="32861" x2="58261" y2="32861"/>
                        <a14:foregroundMark x1="57065" y1="20829" x2="57065" y2="20829"/>
                        <a14:foregroundMark x1="59565" y1="30030" x2="59565" y2="30030"/>
                        <a14:foregroundMark x1="67717" y1="33367" x2="67717" y2="33367"/>
                        <a14:foregroundMark x1="64457" y1="35187" x2="64457" y2="35187"/>
                        <a14:foregroundMark x1="56304" y1="37715" x2="56304" y2="37715"/>
                        <a14:foregroundMark x1="51304" y1="37917" x2="51304" y2="37917"/>
                        <a14:foregroundMark x1="50761" y1="28413" x2="50761" y2="28413"/>
                        <a14:foregroundMark x1="46304" y1="23761" x2="46304" y2="23761"/>
                        <a14:foregroundMark x1="44674" y1="20627" x2="44674" y2="20627"/>
                        <a14:foregroundMark x1="40217" y1="22245" x2="40217" y2="22245"/>
                        <a14:foregroundMark x1="36522" y1="28817" x2="36522" y2="28817"/>
                        <a14:foregroundMark x1="36304" y1="34884" x2="36304" y2="34884"/>
                        <a14:foregroundMark x1="44022" y1="34985" x2="44022" y2="34985"/>
                        <a14:foregroundMark x1="72935" y1="32356" x2="72935" y2="32356"/>
                        <a14:foregroundMark x1="76957" y1="40344" x2="76957" y2="40344"/>
                        <a14:foregroundMark x1="76304" y1="23256" x2="76304" y2="23256"/>
                        <a14:foregroundMark x1="80652" y1="19110" x2="80652" y2="19110"/>
                        <a14:foregroundMark x1="69891" y1="28008" x2="69891" y2="28008"/>
                        <a14:foregroundMark x1="51522" y1="17088" x2="51522" y2="17088"/>
                        <a14:foregroundMark x1="46087" y1="19211" x2="46087" y2="19211"/>
                        <a14:foregroundMark x1="37174" y1="18504" x2="37174" y2="18504"/>
                        <a14:foregroundMark x1="25217" y1="23660" x2="25217" y2="23660"/>
                        <a14:foregroundMark x1="25000" y1="34075" x2="25000" y2="34075"/>
                        <a14:foregroundMark x1="23261" y1="35389" x2="23261" y2="35389"/>
                        <a14:foregroundMark x1="21413" y1="38625" x2="21413" y2="38625"/>
                        <a14:foregroundMark x1="16522" y1="34985" x2="16522" y2="34985"/>
                        <a14:foregroundMark x1="15435" y1="26795" x2="15435" y2="26795"/>
                        <a14:foregroundMark x1="12935" y1="20930" x2="12935" y2="20930"/>
                        <a14:foregroundMark x1="7065" y1="20222" x2="7065" y2="20222"/>
                        <a14:foregroundMark x1="17174" y1="41355" x2="17174" y2="41355"/>
                        <a14:foregroundMark x1="19239" y1="8696" x2="19239" y2="8696"/>
                        <a14:foregroundMark x1="31957" y1="10718" x2="31957" y2="10718"/>
                        <a14:foregroundMark x1="32391" y1="15369" x2="32391" y2="15369"/>
                        <a14:foregroundMark x1="43913" y1="10313" x2="43913" y2="10313"/>
                        <a14:foregroundMark x1="55109" y1="7887" x2="55109" y2="7887"/>
                        <a14:foregroundMark x1="65217" y1="5157" x2="65217" y2="5157"/>
                        <a14:foregroundMark x1="74565" y1="7988" x2="74565" y2="7988"/>
                        <a14:foregroundMark x1="78804" y1="14762" x2="78804" y2="14762"/>
                        <a14:foregroundMark x1="90000" y1="11931" x2="90000" y2="11931"/>
                        <a14:foregroundMark x1="85652" y1="26795" x2="85652" y2="26795"/>
                        <a14:foregroundMark x1="91087" y1="26795" x2="91087" y2="26795"/>
                        <a14:foregroundMark x1="92283" y1="23862" x2="92283" y2="23862"/>
                        <a14:foregroundMark x1="87609" y1="32659" x2="87609" y2="32659"/>
                        <a14:foregroundMark x1="88370" y1="38625" x2="88370" y2="38625"/>
                        <a14:foregroundMark x1="78370" y1="40849" x2="78370" y2="40849"/>
                        <a14:foregroundMark x1="52283" y1="56117" x2="52283" y2="56117"/>
                      </a14:backgroundRemoval>
                    </a14:imgEffect>
                  </a14:imgLayer>
                </a14:imgProps>
              </a:ext>
              <a:ext uri="{28A0092B-C50C-407E-A947-70E740481C1C}">
                <a14:useLocalDpi xmlns:a14="http://schemas.microsoft.com/office/drawing/2010/main" val="0"/>
              </a:ext>
            </a:extLst>
          </a:blip>
          <a:stretch>
            <a:fillRect/>
          </a:stretch>
        </p:blipFill>
        <p:spPr>
          <a:xfrm>
            <a:off x="-162175" y="6778752"/>
            <a:ext cx="2446794" cy="2630303"/>
          </a:xfrm>
          <a:prstGeom prst="rect">
            <a:avLst/>
          </a:prstGeom>
        </p:spPr>
      </p:pic>
      <p:pic>
        <p:nvPicPr>
          <p:cNvPr id="23" name="Picture 22">
            <a:extLst>
              <a:ext uri="{FF2B5EF4-FFF2-40B4-BE49-F238E27FC236}">
                <a16:creationId xmlns:a16="http://schemas.microsoft.com/office/drawing/2014/main" id="{91167F2C-B6FB-45B9-A779-1035B4ADE8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45115" y1="50177" x2="45115" y2="50177"/>
                        <a14:foregroundMark x1="26643" y1="47518" x2="26643" y2="47518"/>
                        <a14:foregroundMark x1="25933" y1="49291" x2="25933" y2="49291"/>
                        <a14:foregroundMark x1="25222" y1="49468" x2="25222" y2="49468"/>
                        <a14:foregroundMark x1="33570" y1="35284" x2="33570" y2="35284"/>
                        <a14:foregroundMark x1="35169" y1="33333" x2="35169" y2="33333"/>
                        <a14:foregroundMark x1="34458" y1="34220" x2="34458" y2="34220"/>
                        <a14:foregroundMark x1="60213" y1="16489" x2="60213" y2="16489"/>
                        <a14:foregroundMark x1="62700" y1="15780" x2="62700" y2="15780"/>
                        <a14:foregroundMark x1="61456" y1="14184" x2="61456" y2="14184"/>
                        <a14:foregroundMark x1="57549" y1="14539" x2="57549" y2="14539"/>
                        <a14:foregroundMark x1="59147" y1="15957" x2="59147" y2="15957"/>
                        <a14:foregroundMark x1="54885" y1="20390" x2="54885" y2="20390"/>
                        <a14:foregroundMark x1="57194" y1="20567" x2="57194" y2="20567"/>
                        <a14:foregroundMark x1="56838" y1="20922" x2="56838" y2="20922"/>
                        <a14:foregroundMark x1="58437" y1="15957" x2="58437" y2="15957"/>
                        <a14:foregroundMark x1="61989" y1="14894" x2="61989" y2="14894"/>
                        <a14:foregroundMark x1="60924" y1="13830" x2="60924" y2="13830"/>
                        <a14:foregroundMark x1="60391" y1="13830" x2="60391" y2="13830"/>
                        <a14:foregroundMark x1="61101" y1="13475" x2="61101" y2="13475"/>
                        <a14:foregroundMark x1="78863" y1="72872" x2="78863" y2="72872"/>
                        <a14:foregroundMark x1="79574" y1="72340" x2="79574" y2="72340"/>
                        <a14:foregroundMark x1="78686" y1="71809" x2="78686" y2="71809"/>
                        <a14:foregroundMark x1="74600" y1="80319" x2="74600" y2="80319"/>
                        <a14:foregroundMark x1="75488" y1="84752" x2="75488" y2="84752"/>
                        <a14:foregroundMark x1="77442" y1="84752" x2="77442" y2="84752"/>
                        <a14:foregroundMark x1="76199" y1="84043" x2="76199" y2="84043"/>
                        <a14:foregroundMark x1="22025" y1="82624" x2="22025" y2="82624"/>
                        <a14:backgroundMark x1="62345" y1="16667" x2="62345" y2="16667"/>
                        <a14:backgroundMark x1="63233" y1="14716" x2="63233" y2="14716"/>
                        <a14:backgroundMark x1="64298" y1="15780" x2="64298" y2="15780"/>
                      </a14:backgroundRemoval>
                    </a14:imgEffect>
                  </a14:imgLayer>
                </a14:imgProps>
              </a:ext>
              <a:ext uri="{28A0092B-C50C-407E-A947-70E740481C1C}">
                <a14:useLocalDpi xmlns:a14="http://schemas.microsoft.com/office/drawing/2010/main" val="0"/>
              </a:ext>
            </a:extLst>
          </a:blip>
          <a:stretch>
            <a:fillRect/>
          </a:stretch>
        </p:blipFill>
        <p:spPr>
          <a:xfrm>
            <a:off x="4642104" y="6621859"/>
            <a:ext cx="2490216" cy="2494639"/>
          </a:xfrm>
          <a:prstGeom prst="rect">
            <a:avLst/>
          </a:prstGeom>
        </p:spPr>
      </p:pic>
    </p:spTree>
    <p:extLst>
      <p:ext uri="{BB962C8B-B14F-4D97-AF65-F5344CB8AC3E}">
        <p14:creationId xmlns:p14="http://schemas.microsoft.com/office/powerpoint/2010/main" val="466792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607E65-944B-435E-8F0B-D0AF5B59C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10" name="Rectangle 9">
            <a:extLst>
              <a:ext uri="{FF2B5EF4-FFF2-40B4-BE49-F238E27FC236}">
                <a16:creationId xmlns:a16="http://schemas.microsoft.com/office/drawing/2014/main" id="{B621BB89-A592-413C-9B92-6E8845EBEBD5}"/>
              </a:ext>
            </a:extLst>
          </p:cNvPr>
          <p:cNvSpPr/>
          <p:nvPr/>
        </p:nvSpPr>
        <p:spPr>
          <a:xfrm>
            <a:off x="0" y="8839200"/>
            <a:ext cx="1008185" cy="304800"/>
          </a:xfrm>
          <a:prstGeom prst="rect">
            <a:avLst/>
          </a:prstGeom>
          <a:solidFill>
            <a:srgbClr val="B3CBA7"/>
          </a:solidFill>
          <a:ln>
            <a:solidFill>
              <a:srgbClr val="B3CB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3" name="Picture 12">
            <a:extLst>
              <a:ext uri="{FF2B5EF4-FFF2-40B4-BE49-F238E27FC236}">
                <a16:creationId xmlns:a16="http://schemas.microsoft.com/office/drawing/2014/main" id="{12644E5D-D731-4712-9945-162263B05BE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314" l="0" r="100000">
                        <a14:foregroundMark x1="12434" y1="96110" x2="12434" y2="96110"/>
                        <a14:foregroundMark x1="15061" y1="94737" x2="15061" y2="94737"/>
                        <a14:foregroundMark x1="20490" y1="94737" x2="20490" y2="94737"/>
                        <a14:foregroundMark x1="24343" y1="93593" x2="24343" y2="93593"/>
                        <a14:foregroundMark x1="30473" y1="95652" x2="30473" y2="95652"/>
                        <a14:foregroundMark x1="32925" y1="93593" x2="32925" y2="93593"/>
                        <a14:foregroundMark x1="36427" y1="94279" x2="36427" y2="94279"/>
                        <a14:foregroundMark x1="38704" y1="93822" x2="38704" y2="93822"/>
                        <a14:foregroundMark x1="36252" y1="89245" x2="36252" y2="89245"/>
                        <a14:foregroundMark x1="43958" y1="92677" x2="43958" y2="92677"/>
                        <a14:foregroundMark x1="51313" y1="91762" x2="51313" y2="91762"/>
                        <a14:foregroundMark x1="57443" y1="93364" x2="57443" y2="93364"/>
                        <a14:foregroundMark x1="60245" y1="94050" x2="60245" y2="94050"/>
                        <a14:foregroundMark x1="64448" y1="94050" x2="64448" y2="94050"/>
                        <a14:foregroundMark x1="69002" y1="93593" x2="69002" y2="93593"/>
                        <a14:foregroundMark x1="72154" y1="92906" x2="72154" y2="92906"/>
                        <a14:foregroundMark x1="73905" y1="94279" x2="73905" y2="94279"/>
                        <a14:foregroundMark x1="79159" y1="93135" x2="79159" y2="93135"/>
                        <a14:foregroundMark x1="84238" y1="94737" x2="84238" y2="94737"/>
                        <a14:foregroundMark x1="88967" y1="94050" x2="88967" y2="94050"/>
                      </a14:backgroundRemoval>
                    </a14:imgEffect>
                  </a14:imgLayer>
                </a14:imgProps>
              </a:ext>
              <a:ext uri="{28A0092B-C50C-407E-A947-70E740481C1C}">
                <a14:useLocalDpi xmlns:a14="http://schemas.microsoft.com/office/drawing/2010/main" val="0"/>
              </a:ext>
            </a:extLst>
          </a:blip>
          <a:stretch>
            <a:fillRect/>
          </a:stretch>
        </p:blipFill>
        <p:spPr>
          <a:xfrm>
            <a:off x="2960076" y="-1556"/>
            <a:ext cx="937846" cy="717756"/>
          </a:xfrm>
          <a:prstGeom prst="rect">
            <a:avLst/>
          </a:prstGeom>
        </p:spPr>
      </p:pic>
      <p:sp>
        <p:nvSpPr>
          <p:cNvPr id="16" name="TextBox 15">
            <a:extLst>
              <a:ext uri="{FF2B5EF4-FFF2-40B4-BE49-F238E27FC236}">
                <a16:creationId xmlns:a16="http://schemas.microsoft.com/office/drawing/2014/main" id="{4FFD9ED8-3B39-4B52-82DD-CEC1712CA834}"/>
              </a:ext>
            </a:extLst>
          </p:cNvPr>
          <p:cNvSpPr txBox="1"/>
          <p:nvPr/>
        </p:nvSpPr>
        <p:spPr>
          <a:xfrm>
            <a:off x="0" y="855534"/>
            <a:ext cx="6858000" cy="523220"/>
          </a:xfrm>
          <a:prstGeom prst="rect">
            <a:avLst/>
          </a:prstGeom>
          <a:noFill/>
        </p:spPr>
        <p:txBody>
          <a:bodyPr wrap="square" rtlCol="0">
            <a:spAutoFit/>
          </a:bodyPr>
          <a:lstStyle/>
          <a:p>
            <a:pPr algn="ctr"/>
            <a:r>
              <a:rPr lang="en-IN" sz="2800" b="1" u="sng"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English</a:t>
            </a:r>
          </a:p>
        </p:txBody>
      </p:sp>
      <p:sp>
        <p:nvSpPr>
          <p:cNvPr id="17" name="Rectangle 16">
            <a:extLst>
              <a:ext uri="{FF2B5EF4-FFF2-40B4-BE49-F238E27FC236}">
                <a16:creationId xmlns:a16="http://schemas.microsoft.com/office/drawing/2014/main" id="{20D830D7-24F7-41E3-B1B6-D46A9BF25618}"/>
              </a:ext>
            </a:extLst>
          </p:cNvPr>
          <p:cNvSpPr/>
          <p:nvPr/>
        </p:nvSpPr>
        <p:spPr>
          <a:xfrm>
            <a:off x="853440" y="1546863"/>
            <a:ext cx="5151120" cy="6555641"/>
          </a:xfrm>
          <a:prstGeom prst="rect">
            <a:avLst/>
          </a:prstGeom>
        </p:spPr>
        <p:txBody>
          <a:bodyPr wrap="square">
            <a:spAutoFit/>
          </a:bodyPr>
          <a:lstStyle/>
          <a:p>
            <a:pPr marL="457200" indent="-457200" algn="just">
              <a:buFont typeface="+mj-lt"/>
              <a:buAutoNum type="arabicPeriod"/>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Choose one paragraph on any topic of your choice and write it in cursive handwriting neatly. One page daily in your previous class  English subject notebook. (Mention the date on top).</a:t>
            </a:r>
          </a:p>
          <a:p>
            <a:pPr marL="457200" indent="-457200" algn="just">
              <a:buFont typeface="+mj-lt"/>
              <a:buAutoNum type="arabicPeriod"/>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View all videos and listen to all audios related to English subject (from your online classes) and complete all the work in your fair notebook if you have missed anything. In case the work is completed. Revise work thoroughly.</a:t>
            </a:r>
          </a:p>
          <a:p>
            <a:pPr marL="457200" indent="-457200" algn="just">
              <a:buFont typeface="+mj-lt"/>
              <a:buAutoNum type="arabicPeriod"/>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Read chapters we have already done and learn question answers and word meanings.</a:t>
            </a:r>
          </a:p>
          <a:p>
            <a:pPr marL="457200" indent="-457200" algn="just">
              <a:buFont typeface="+mj-lt"/>
              <a:buAutoNum type="arabicPeriod"/>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Referring Page number 10 (literature book)Write a paragraph in your note book in about 50-60 words imaging you are Sancho and describe What do you think about Don - Quixote.</a:t>
            </a:r>
          </a:p>
          <a:p>
            <a:pPr marL="457200" indent="-457200" algn="just">
              <a:buFont typeface="+mj-lt"/>
              <a:buAutoNum type="arabicPeriod"/>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Learn to see a dictionary.</a:t>
            </a:r>
          </a:p>
          <a:p>
            <a:pPr marL="457200" indent="-457200" algn="just">
              <a:buFont typeface="+mj-lt"/>
              <a:buAutoNum type="arabicPeriod"/>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 page 19-24 in your Grammar book(with a pencil).</a:t>
            </a:r>
            <a:endParaRPr lang="en-IN"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5780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607E65-944B-435E-8F0B-D0AF5B59C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10" name="Rectangle 9">
            <a:extLst>
              <a:ext uri="{FF2B5EF4-FFF2-40B4-BE49-F238E27FC236}">
                <a16:creationId xmlns:a16="http://schemas.microsoft.com/office/drawing/2014/main" id="{B621BB89-A592-413C-9B92-6E8845EBEBD5}"/>
              </a:ext>
            </a:extLst>
          </p:cNvPr>
          <p:cNvSpPr/>
          <p:nvPr/>
        </p:nvSpPr>
        <p:spPr>
          <a:xfrm>
            <a:off x="0" y="8839200"/>
            <a:ext cx="1008185" cy="304800"/>
          </a:xfrm>
          <a:prstGeom prst="rect">
            <a:avLst/>
          </a:prstGeom>
          <a:solidFill>
            <a:srgbClr val="B3CBA7"/>
          </a:solidFill>
          <a:ln>
            <a:solidFill>
              <a:srgbClr val="B3CB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3" name="Picture 12">
            <a:extLst>
              <a:ext uri="{FF2B5EF4-FFF2-40B4-BE49-F238E27FC236}">
                <a16:creationId xmlns:a16="http://schemas.microsoft.com/office/drawing/2014/main" id="{12644E5D-D731-4712-9945-162263B05BE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314" l="0" r="100000">
                        <a14:foregroundMark x1="12434" y1="96110" x2="12434" y2="96110"/>
                        <a14:foregroundMark x1="15061" y1="94737" x2="15061" y2="94737"/>
                        <a14:foregroundMark x1="20490" y1="94737" x2="20490" y2="94737"/>
                        <a14:foregroundMark x1="24343" y1="93593" x2="24343" y2="93593"/>
                        <a14:foregroundMark x1="30473" y1="95652" x2="30473" y2="95652"/>
                        <a14:foregroundMark x1="32925" y1="93593" x2="32925" y2="93593"/>
                        <a14:foregroundMark x1="36427" y1="94279" x2="36427" y2="94279"/>
                        <a14:foregroundMark x1="38704" y1="93822" x2="38704" y2="93822"/>
                        <a14:foregroundMark x1="36252" y1="89245" x2="36252" y2="89245"/>
                        <a14:foregroundMark x1="43958" y1="92677" x2="43958" y2="92677"/>
                        <a14:foregroundMark x1="51313" y1="91762" x2="51313" y2="91762"/>
                        <a14:foregroundMark x1="57443" y1="93364" x2="57443" y2="93364"/>
                        <a14:foregroundMark x1="60245" y1="94050" x2="60245" y2="94050"/>
                        <a14:foregroundMark x1="64448" y1="94050" x2="64448" y2="94050"/>
                        <a14:foregroundMark x1="69002" y1="93593" x2="69002" y2="93593"/>
                        <a14:foregroundMark x1="72154" y1="92906" x2="72154" y2="92906"/>
                        <a14:foregroundMark x1="73905" y1="94279" x2="73905" y2="94279"/>
                        <a14:foregroundMark x1="79159" y1="93135" x2="79159" y2="93135"/>
                        <a14:foregroundMark x1="84238" y1="94737" x2="84238" y2="94737"/>
                        <a14:foregroundMark x1="88967" y1="94050" x2="88967" y2="94050"/>
                      </a14:backgroundRemoval>
                    </a14:imgEffect>
                  </a14:imgLayer>
                </a14:imgProps>
              </a:ext>
              <a:ext uri="{28A0092B-C50C-407E-A947-70E740481C1C}">
                <a14:useLocalDpi xmlns:a14="http://schemas.microsoft.com/office/drawing/2010/main" val="0"/>
              </a:ext>
            </a:extLst>
          </a:blip>
          <a:stretch>
            <a:fillRect/>
          </a:stretch>
        </p:blipFill>
        <p:spPr>
          <a:xfrm>
            <a:off x="2960076" y="-1556"/>
            <a:ext cx="937846" cy="717756"/>
          </a:xfrm>
          <a:prstGeom prst="rect">
            <a:avLst/>
          </a:prstGeom>
        </p:spPr>
      </p:pic>
      <p:sp>
        <p:nvSpPr>
          <p:cNvPr id="9" name="TextBox 8">
            <a:extLst>
              <a:ext uri="{FF2B5EF4-FFF2-40B4-BE49-F238E27FC236}">
                <a16:creationId xmlns:a16="http://schemas.microsoft.com/office/drawing/2014/main" id="{03D4D5E8-31D9-4F36-A4B2-F538576FC316}"/>
              </a:ext>
            </a:extLst>
          </p:cNvPr>
          <p:cNvSpPr txBox="1"/>
          <p:nvPr/>
        </p:nvSpPr>
        <p:spPr>
          <a:xfrm>
            <a:off x="0" y="794570"/>
            <a:ext cx="6858000" cy="523220"/>
          </a:xfrm>
          <a:prstGeom prst="rect">
            <a:avLst/>
          </a:prstGeom>
          <a:noFill/>
        </p:spPr>
        <p:txBody>
          <a:bodyPr wrap="square" rtlCol="0">
            <a:spAutoFit/>
          </a:bodyPr>
          <a:lstStyle/>
          <a:p>
            <a:pPr algn="ctr"/>
            <a:r>
              <a:rPr lang="en-IN" sz="2800" b="1" u="sng"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Hindi</a:t>
            </a:r>
          </a:p>
        </p:txBody>
      </p:sp>
      <p:sp>
        <p:nvSpPr>
          <p:cNvPr id="14" name="Rectangle 13">
            <a:extLst>
              <a:ext uri="{FF2B5EF4-FFF2-40B4-BE49-F238E27FC236}">
                <a16:creationId xmlns:a16="http://schemas.microsoft.com/office/drawing/2014/main" id="{2CF885A3-079C-4084-B1A4-067AD0B57CCC}"/>
              </a:ext>
            </a:extLst>
          </p:cNvPr>
          <p:cNvSpPr/>
          <p:nvPr/>
        </p:nvSpPr>
        <p:spPr>
          <a:xfrm>
            <a:off x="853440" y="1472591"/>
            <a:ext cx="5151120" cy="6863417"/>
          </a:xfrm>
          <a:prstGeom prst="rect">
            <a:avLst/>
          </a:prstGeom>
        </p:spPr>
        <p:txBody>
          <a:bodyPr wrap="square">
            <a:spAutoFit/>
          </a:bodyPr>
          <a:lstStyle/>
          <a:p>
            <a:pPr marL="457200" indent="-457200" algn="just">
              <a:buFont typeface="+mj-lt"/>
              <a:buAutoNum type="arabicPeriod"/>
            </a:pPr>
            <a:r>
              <a:rPr lang="hi-IN" sz="2000" dirty="0">
                <a:ln w="0"/>
                <a:effectLst>
                  <a:outerShdw blurRad="38100" dist="19050" dir="2700000" algn="tl" rotWithShape="0">
                    <a:schemeClr val="dk1">
                      <a:alpha val="40000"/>
                    </a:schemeClr>
                  </a:outerShdw>
                </a:effectLst>
                <a:latin typeface="Times New Roman" panose="02020603050405020304" pitchFamily="18" charset="0"/>
              </a:rPr>
              <a:t>7 अप्रैल से ग्रीष्मावकाश समाप्त होने तक प्रत्येक सप्ताह की कोई एक अपनी मनपसंद व उपयोगी समाचार को अखबार</a:t>
            </a:r>
            <a:r>
              <a:rPr lang="en-IN"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hi-IN" sz="2000" dirty="0">
                <a:ln w="0"/>
                <a:effectLst>
                  <a:outerShdw blurRad="38100" dist="19050" dir="2700000" algn="tl" rotWithShape="0">
                    <a:schemeClr val="dk1">
                      <a:alpha val="40000"/>
                    </a:schemeClr>
                  </a:outerShdw>
                </a:effectLst>
                <a:latin typeface="Times New Roman" panose="02020603050405020304" pitchFamily="18" charset="0"/>
              </a:rPr>
              <a:t>की भांति लिखिए और साथ ही उसी अखबार की कटिंग भी चिपकाए।</a:t>
            </a:r>
            <a:endParaRPr lang="en-IN"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hi-IN" sz="2000" dirty="0">
                <a:ln w="0"/>
                <a:effectLst>
                  <a:outerShdw blurRad="38100" dist="19050" dir="2700000" algn="tl" rotWithShape="0">
                    <a:schemeClr val="dk1">
                      <a:alpha val="40000"/>
                    </a:schemeClr>
                  </a:outerShdw>
                </a:effectLst>
                <a:latin typeface="Times New Roman" panose="02020603050405020304" pitchFamily="18" charset="0"/>
              </a:rPr>
              <a:t>अपने आसपास घटित किसी भी घटना के आधार पर अखबार में छपवाने हेतु एक समाचार स्वयं लिखिए।</a:t>
            </a:r>
            <a:endParaRPr lang="en-IN"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hi-IN" sz="2000" dirty="0">
                <a:ln w="0"/>
                <a:effectLst>
                  <a:outerShdw blurRad="38100" dist="19050" dir="2700000" algn="tl" rotWithShape="0">
                    <a:schemeClr val="dk1">
                      <a:alpha val="40000"/>
                    </a:schemeClr>
                  </a:outerShdw>
                </a:effectLst>
                <a:latin typeface="Times New Roman" panose="02020603050405020304" pitchFamily="18" charset="0"/>
              </a:rPr>
              <a:t>एक प्रेरणादायक कहानी पढ़कर निम्न प्रश्नों के उत्तर लिखिए।</a:t>
            </a:r>
            <a:endParaRPr lang="en-IN"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800100" lvl="1" indent="-457200" algn="just">
              <a:buFont typeface="Wingdings" panose="05000000000000000000" pitchFamily="2" charset="2"/>
              <a:buChar char="v"/>
            </a:pPr>
            <a:r>
              <a:rPr lang="hi-IN" sz="2000" dirty="0">
                <a:ln w="0"/>
                <a:effectLst>
                  <a:outerShdw blurRad="38100" dist="19050" dir="2700000" algn="tl" rotWithShape="0">
                    <a:schemeClr val="dk1">
                      <a:alpha val="40000"/>
                    </a:schemeClr>
                  </a:outerShdw>
                </a:effectLst>
                <a:latin typeface="Times New Roman" panose="02020603050405020304" pitchFamily="18" charset="0"/>
              </a:rPr>
              <a:t>कहानी का नाम</a:t>
            </a:r>
            <a:endParaRPr lang="en-IN"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800100" lvl="1" indent="-457200" algn="just">
              <a:buFont typeface="Wingdings" panose="05000000000000000000" pitchFamily="2" charset="2"/>
              <a:buChar char="v"/>
            </a:pPr>
            <a:r>
              <a:rPr lang="hi-IN" sz="2000" dirty="0">
                <a:ln w="0"/>
                <a:effectLst>
                  <a:outerShdw blurRad="38100" dist="19050" dir="2700000" algn="tl" rotWithShape="0">
                    <a:schemeClr val="dk1">
                      <a:alpha val="40000"/>
                    </a:schemeClr>
                  </a:outerShdw>
                </a:effectLst>
                <a:latin typeface="Times New Roman" panose="02020603050405020304" pitchFamily="18" charset="0"/>
              </a:rPr>
              <a:t>लेखक का नाम</a:t>
            </a:r>
            <a:endParaRPr lang="en-IN"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800100" lvl="1" indent="-457200" algn="just">
              <a:buFont typeface="Wingdings" panose="05000000000000000000" pitchFamily="2" charset="2"/>
              <a:buChar char="v"/>
            </a:pPr>
            <a:r>
              <a:rPr lang="hi-IN" sz="2000" dirty="0">
                <a:ln w="0"/>
                <a:effectLst>
                  <a:outerShdw blurRad="38100" dist="19050" dir="2700000" algn="tl" rotWithShape="0">
                    <a:schemeClr val="dk1">
                      <a:alpha val="40000"/>
                    </a:schemeClr>
                  </a:outerShdw>
                </a:effectLst>
                <a:latin typeface="Times New Roman" panose="02020603050405020304" pitchFamily="18" charset="0"/>
              </a:rPr>
              <a:t>जिस पुस्तक से पढ़ी है</a:t>
            </a:r>
            <a:r>
              <a:rPr lang="en-IN"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hi-IN" sz="2000" dirty="0">
                <a:ln w="0"/>
                <a:effectLst>
                  <a:outerShdw blurRad="38100" dist="19050" dir="2700000" algn="tl" rotWithShape="0">
                    <a:schemeClr val="dk1">
                      <a:alpha val="40000"/>
                    </a:schemeClr>
                  </a:outerShdw>
                </a:effectLst>
                <a:latin typeface="Times New Roman" panose="02020603050405020304" pitchFamily="18" charset="0"/>
              </a:rPr>
              <a:t>उस पुस्तक का नाम</a:t>
            </a:r>
            <a:endParaRPr lang="en-IN"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800100" lvl="1" indent="-457200" algn="just">
              <a:buFont typeface="Wingdings" panose="05000000000000000000" pitchFamily="2" charset="2"/>
              <a:buChar char="v"/>
            </a:pPr>
            <a:r>
              <a:rPr lang="hi-IN" sz="2000" dirty="0">
                <a:ln w="0"/>
                <a:effectLst>
                  <a:outerShdw blurRad="38100" dist="19050" dir="2700000" algn="tl" rotWithShape="0">
                    <a:schemeClr val="dk1">
                      <a:alpha val="40000"/>
                    </a:schemeClr>
                  </a:outerShdw>
                </a:effectLst>
                <a:latin typeface="Times New Roman" panose="02020603050405020304" pitchFamily="18" charset="0"/>
              </a:rPr>
              <a:t>पुस्तक के पब्लिशर का नाम</a:t>
            </a:r>
            <a:endParaRPr lang="en-IN"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800100" lvl="1" indent="-457200" algn="just">
              <a:buFont typeface="Wingdings" panose="05000000000000000000" pitchFamily="2" charset="2"/>
              <a:buChar char="v"/>
            </a:pPr>
            <a:r>
              <a:rPr lang="hi-IN" sz="2000" dirty="0">
                <a:ln w="0"/>
                <a:effectLst>
                  <a:outerShdw blurRad="38100" dist="19050" dir="2700000" algn="tl" rotWithShape="0">
                    <a:schemeClr val="dk1">
                      <a:alpha val="40000"/>
                    </a:schemeClr>
                  </a:outerShdw>
                </a:effectLst>
                <a:latin typeface="Times New Roman" panose="02020603050405020304" pitchFamily="18" charset="0"/>
              </a:rPr>
              <a:t>किताब का मूल्य</a:t>
            </a:r>
            <a:endParaRPr lang="en-IN"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800100" lvl="1" indent="-457200" algn="just">
              <a:buFont typeface="Wingdings" panose="05000000000000000000" pitchFamily="2" charset="2"/>
              <a:buChar char="v"/>
            </a:pPr>
            <a:r>
              <a:rPr lang="hi-IN" sz="2000" dirty="0">
                <a:ln w="0"/>
                <a:effectLst>
                  <a:outerShdw blurRad="38100" dist="19050" dir="2700000" algn="tl" rotWithShape="0">
                    <a:schemeClr val="dk1">
                      <a:alpha val="40000"/>
                    </a:schemeClr>
                  </a:outerShdw>
                </a:effectLst>
                <a:latin typeface="Times New Roman" panose="02020603050405020304" pitchFamily="18" charset="0"/>
              </a:rPr>
              <a:t>कहानी के मुख्य पात्रों के नाम</a:t>
            </a:r>
            <a:endParaRPr lang="en-IN"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800100" lvl="1" indent="-457200" algn="just">
              <a:buFont typeface="Wingdings" panose="05000000000000000000" pitchFamily="2" charset="2"/>
              <a:buChar char="v"/>
            </a:pPr>
            <a:r>
              <a:rPr lang="hi-IN" sz="2000" dirty="0">
                <a:ln w="0"/>
                <a:effectLst>
                  <a:outerShdw blurRad="38100" dist="19050" dir="2700000" algn="tl" rotWithShape="0">
                    <a:schemeClr val="dk1">
                      <a:alpha val="40000"/>
                    </a:schemeClr>
                  </a:outerShdw>
                </a:effectLst>
                <a:latin typeface="Times New Roman" panose="02020603050405020304" pitchFamily="18" charset="0"/>
              </a:rPr>
              <a:t>अपना पसंदीदा संवाद( अगर कहानी में हो)</a:t>
            </a:r>
            <a:endParaRPr lang="en-IN"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800100" lvl="1" indent="-457200" algn="just">
              <a:buFont typeface="Wingdings" panose="05000000000000000000" pitchFamily="2" charset="2"/>
              <a:buChar char="v"/>
            </a:pPr>
            <a:r>
              <a:rPr lang="hi-IN" sz="2000" dirty="0">
                <a:ln w="0"/>
                <a:effectLst>
                  <a:outerShdw blurRad="38100" dist="19050" dir="2700000" algn="tl" rotWithShape="0">
                    <a:schemeClr val="dk1">
                      <a:alpha val="40000"/>
                    </a:schemeClr>
                  </a:outerShdw>
                </a:effectLst>
                <a:latin typeface="Times New Roman" panose="02020603050405020304" pitchFamily="18" charset="0"/>
              </a:rPr>
              <a:t>कहानी की शिक्षा।</a:t>
            </a:r>
            <a:endParaRPr lang="en-IN"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lvl="0" algn="just"/>
            <a:r>
              <a:rPr lang="en-IN" sz="2000" b="1" u="sng" dirty="0">
                <a:ln w="0"/>
                <a:effectLst>
                  <a:outerShdw blurRad="38100" dist="19050" dir="2700000" algn="tl" rotWithShape="0">
                    <a:schemeClr val="dk1">
                      <a:alpha val="40000"/>
                    </a:schemeClr>
                  </a:outerShdw>
                </a:effectLst>
                <a:latin typeface="Times New Roman" panose="02020603050405020304" pitchFamily="18" charset="0"/>
              </a:rPr>
              <a:t>NOTE:</a:t>
            </a:r>
            <a:r>
              <a:rPr lang="en-IN" sz="2000" dirty="0">
                <a:ln w="0"/>
                <a:effectLst>
                  <a:outerShdw blurRad="38100" dist="19050" dir="2700000" algn="tl" rotWithShape="0">
                    <a:schemeClr val="dk1">
                      <a:alpha val="40000"/>
                    </a:schemeClr>
                  </a:outerShdw>
                </a:effectLst>
                <a:latin typeface="Times New Roman" panose="02020603050405020304" pitchFamily="18" charset="0"/>
              </a:rPr>
              <a:t> </a:t>
            </a:r>
            <a:r>
              <a:rPr lang="hi-IN" sz="2000" dirty="0">
                <a:ln w="0"/>
                <a:effectLst>
                  <a:outerShdw blurRad="38100" dist="19050" dir="2700000" algn="tl" rotWithShape="0">
                    <a:schemeClr val="dk1">
                      <a:alpha val="40000"/>
                    </a:schemeClr>
                  </a:outerShdw>
                </a:effectLst>
                <a:latin typeface="Times New Roman" panose="02020603050405020304" pitchFamily="18" charset="0"/>
              </a:rPr>
              <a:t>उपरोक्त दिया हुआ कार्य पिछले वर्ष की हिंदी कॉपी में कर सकते हैं।</a:t>
            </a:r>
            <a:endParaRPr lang="en-IN" sz="2000" dirty="0">
              <a:ln w="0"/>
              <a:effectLst>
                <a:outerShdw blurRad="38100" dist="19050" dir="2700000" algn="tl" rotWithShape="0">
                  <a:schemeClr val="dk1">
                    <a:alpha val="40000"/>
                  </a:schemeClr>
                </a:outerShdw>
              </a:effectLst>
              <a:latin typeface="Times New Roman" panose="02020603050405020304" pitchFamily="18" charset="0"/>
            </a:endParaRPr>
          </a:p>
        </p:txBody>
      </p:sp>
    </p:spTree>
    <p:extLst>
      <p:ext uri="{BB962C8B-B14F-4D97-AF65-F5344CB8AC3E}">
        <p14:creationId xmlns:p14="http://schemas.microsoft.com/office/powerpoint/2010/main" val="1836411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A58FAA-2305-4F1D-8B0C-07AC0FA4F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pic>
        <p:nvPicPr>
          <p:cNvPr id="3" name="Picture 2">
            <a:extLst>
              <a:ext uri="{FF2B5EF4-FFF2-40B4-BE49-F238E27FC236}">
                <a16:creationId xmlns:a16="http://schemas.microsoft.com/office/drawing/2014/main" id="{239117B5-AB06-4B12-91D0-D83FAC68EA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314" l="0" r="100000">
                        <a14:foregroundMark x1="12434" y1="96110" x2="12434" y2="96110"/>
                        <a14:foregroundMark x1="15061" y1="94737" x2="15061" y2="94737"/>
                        <a14:foregroundMark x1="20490" y1="94737" x2="20490" y2="94737"/>
                        <a14:foregroundMark x1="24343" y1="93593" x2="24343" y2="93593"/>
                        <a14:foregroundMark x1="30473" y1="95652" x2="30473" y2="95652"/>
                        <a14:foregroundMark x1="32925" y1="93593" x2="32925" y2="93593"/>
                        <a14:foregroundMark x1="36427" y1="94279" x2="36427" y2="94279"/>
                        <a14:foregroundMark x1="38704" y1="93822" x2="38704" y2="93822"/>
                        <a14:foregroundMark x1="36252" y1="89245" x2="36252" y2="89245"/>
                        <a14:foregroundMark x1="43958" y1="92677" x2="43958" y2="92677"/>
                        <a14:foregroundMark x1="51313" y1="91762" x2="51313" y2="91762"/>
                        <a14:foregroundMark x1="57443" y1="93364" x2="57443" y2="93364"/>
                        <a14:foregroundMark x1="60245" y1="94050" x2="60245" y2="94050"/>
                        <a14:foregroundMark x1="64448" y1="94050" x2="64448" y2="94050"/>
                        <a14:foregroundMark x1="69002" y1="93593" x2="69002" y2="93593"/>
                        <a14:foregroundMark x1="72154" y1="92906" x2="72154" y2="92906"/>
                        <a14:foregroundMark x1="73905" y1="94279" x2="73905" y2="94279"/>
                        <a14:foregroundMark x1="79159" y1="93135" x2="79159" y2="93135"/>
                        <a14:foregroundMark x1="84238" y1="94737" x2="84238" y2="94737"/>
                        <a14:foregroundMark x1="88967" y1="94050" x2="88967" y2="94050"/>
                      </a14:backgroundRemoval>
                    </a14:imgEffect>
                  </a14:imgLayer>
                </a14:imgProps>
              </a:ext>
              <a:ext uri="{28A0092B-C50C-407E-A947-70E740481C1C}">
                <a14:useLocalDpi xmlns:a14="http://schemas.microsoft.com/office/drawing/2010/main" val="0"/>
              </a:ext>
            </a:extLst>
          </a:blip>
          <a:stretch>
            <a:fillRect/>
          </a:stretch>
        </p:blipFill>
        <p:spPr>
          <a:xfrm>
            <a:off x="2960076" y="-1556"/>
            <a:ext cx="937846" cy="717756"/>
          </a:xfrm>
          <a:prstGeom prst="rect">
            <a:avLst/>
          </a:prstGeom>
        </p:spPr>
      </p:pic>
      <p:sp>
        <p:nvSpPr>
          <p:cNvPr id="4" name="TextBox 3">
            <a:extLst>
              <a:ext uri="{FF2B5EF4-FFF2-40B4-BE49-F238E27FC236}">
                <a16:creationId xmlns:a16="http://schemas.microsoft.com/office/drawing/2014/main" id="{092A2CF9-44F1-40B3-A468-1333E9988BF2}"/>
              </a:ext>
            </a:extLst>
          </p:cNvPr>
          <p:cNvSpPr txBox="1"/>
          <p:nvPr/>
        </p:nvSpPr>
        <p:spPr>
          <a:xfrm>
            <a:off x="0" y="906659"/>
            <a:ext cx="6858000" cy="523220"/>
          </a:xfrm>
          <a:prstGeom prst="rect">
            <a:avLst/>
          </a:prstGeom>
          <a:noFill/>
        </p:spPr>
        <p:txBody>
          <a:bodyPr wrap="square" rtlCol="0">
            <a:spAutoFit/>
          </a:bodyPr>
          <a:lstStyle/>
          <a:p>
            <a:pPr algn="ctr"/>
            <a:r>
              <a:rPr lang="en-IN" sz="2800" b="1" u="sng"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Mathematics</a:t>
            </a:r>
          </a:p>
        </p:txBody>
      </p:sp>
      <p:sp>
        <p:nvSpPr>
          <p:cNvPr id="5" name="Rectangle 4">
            <a:extLst>
              <a:ext uri="{FF2B5EF4-FFF2-40B4-BE49-F238E27FC236}">
                <a16:creationId xmlns:a16="http://schemas.microsoft.com/office/drawing/2014/main" id="{3D060696-8D4B-4CC6-920F-1A78D215DF88}"/>
              </a:ext>
            </a:extLst>
          </p:cNvPr>
          <p:cNvSpPr/>
          <p:nvPr/>
        </p:nvSpPr>
        <p:spPr>
          <a:xfrm>
            <a:off x="853440" y="1767361"/>
            <a:ext cx="5151120" cy="6247864"/>
          </a:xfrm>
          <a:prstGeom prst="rect">
            <a:avLst/>
          </a:prstGeom>
        </p:spPr>
        <p:txBody>
          <a:bodyPr wrap="square">
            <a:spAutoFit/>
          </a:bodyPr>
          <a:lstStyle/>
          <a:p>
            <a:pPr marL="457200" indent="-457200" algn="just">
              <a:buFont typeface="+mj-lt"/>
              <a:buAutoNum type="arabicPeriod"/>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Learn table from 2 to 20.</a:t>
            </a:r>
          </a:p>
          <a:p>
            <a:pPr marL="457200" indent="-457200" algn="just">
              <a:buFont typeface="+mj-lt"/>
              <a:buAutoNum type="arabicPeriod"/>
            </a:pPr>
            <a:endPar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457200" indent="-457200" algn="just">
              <a:buFont typeface="+mj-lt"/>
              <a:buAutoNum type="arabicPeriod"/>
            </a:pPr>
            <a:endPar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457200" indent="-457200" algn="just">
              <a:buFont typeface="+mj-lt"/>
              <a:buAutoNum type="arabicPeriod"/>
            </a:pPr>
            <a:endPar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457200" indent="-457200" algn="just">
              <a:buFont typeface="+mj-lt"/>
              <a:buAutoNum type="arabicPeriod"/>
            </a:pPr>
            <a:endPar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457200" indent="-457200" algn="just">
              <a:buFont typeface="+mj-lt"/>
              <a:buAutoNum type="arabicPeriod"/>
            </a:pPr>
            <a:endPar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457200" indent="-457200" algn="just">
              <a:buFont typeface="+mj-lt"/>
              <a:buAutoNum type="arabicPeriod"/>
            </a:pPr>
            <a:endPar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457200" indent="-457200" algn="just">
              <a:buFont typeface="+mj-lt"/>
              <a:buAutoNum type="arabicPeriod"/>
            </a:pPr>
            <a:endPar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457200" indent="-457200" algn="just">
              <a:buFont typeface="+mj-lt"/>
              <a:buAutoNum type="arabicPeriod"/>
            </a:pPr>
            <a:endPar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457200" indent="-457200" algn="just">
              <a:buFont typeface="+mj-lt"/>
              <a:buAutoNum type="arabicPeriod"/>
            </a:pPr>
            <a:endPar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457200" indent="-457200" algn="just">
              <a:buFont typeface="+mj-lt"/>
              <a:buAutoNum type="arabicPeriod"/>
            </a:pPr>
            <a:endPar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457200" indent="-457200" algn="just">
              <a:buFont typeface="+mj-lt"/>
              <a:buAutoNum type="arabicPeriod"/>
            </a:pPr>
            <a:endPar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Take help from this picture(↑) and try to solve any 5 questions yourself.</a:t>
            </a:r>
          </a:p>
          <a:p>
            <a:pPr marL="457200" indent="-457200" algn="just">
              <a:buFont typeface="+mj-lt"/>
              <a:buAutoNum type="arabicPeriod"/>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Learn about different type of angles. You can take help from your book's chapter 12 and then do the worksheet given at page number 174 of your book.</a:t>
            </a:r>
          </a:p>
          <a:p>
            <a:pPr marL="457200" indent="-457200" algn="just">
              <a:buFont typeface="+mj-lt"/>
              <a:buAutoNum type="arabicPeriod"/>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You have to do these questions of your homework in a very thin notebook.</a:t>
            </a:r>
          </a:p>
        </p:txBody>
      </p:sp>
      <p:sp>
        <p:nvSpPr>
          <p:cNvPr id="6" name="Rectangle 5">
            <a:extLst>
              <a:ext uri="{FF2B5EF4-FFF2-40B4-BE49-F238E27FC236}">
                <a16:creationId xmlns:a16="http://schemas.microsoft.com/office/drawing/2014/main" id="{FBA0E6B7-EC04-41B6-9310-A6E71261DC2B}"/>
              </a:ext>
            </a:extLst>
          </p:cNvPr>
          <p:cNvSpPr/>
          <p:nvPr/>
        </p:nvSpPr>
        <p:spPr>
          <a:xfrm>
            <a:off x="0" y="8839200"/>
            <a:ext cx="1008185" cy="304800"/>
          </a:xfrm>
          <a:prstGeom prst="rect">
            <a:avLst/>
          </a:prstGeom>
          <a:solidFill>
            <a:srgbClr val="B3CBA7"/>
          </a:solidFill>
          <a:ln>
            <a:solidFill>
              <a:srgbClr val="B3CB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Picture 7">
            <a:extLst>
              <a:ext uri="{FF2B5EF4-FFF2-40B4-BE49-F238E27FC236}">
                <a16:creationId xmlns:a16="http://schemas.microsoft.com/office/drawing/2014/main" id="{BAEA661B-EB12-4E94-9DFD-ECB69323C4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898023" y="1135332"/>
            <a:ext cx="3053027" cy="5480889"/>
          </a:xfrm>
          <a:prstGeom prst="rect">
            <a:avLst/>
          </a:prstGeom>
          <a:ln>
            <a:solidFill>
              <a:schemeClr val="tx1"/>
            </a:solidFill>
          </a:ln>
        </p:spPr>
      </p:pic>
    </p:spTree>
    <p:extLst>
      <p:ext uri="{BB962C8B-B14F-4D97-AF65-F5344CB8AC3E}">
        <p14:creationId xmlns:p14="http://schemas.microsoft.com/office/powerpoint/2010/main" val="3116193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72D02A-0A74-4BC4-9F57-5F21FBAB0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3" name="Rectangle 2">
            <a:extLst>
              <a:ext uri="{FF2B5EF4-FFF2-40B4-BE49-F238E27FC236}">
                <a16:creationId xmlns:a16="http://schemas.microsoft.com/office/drawing/2014/main" id="{112D1838-FF29-4840-B368-FF16C8D1F03F}"/>
              </a:ext>
            </a:extLst>
          </p:cNvPr>
          <p:cNvSpPr/>
          <p:nvPr/>
        </p:nvSpPr>
        <p:spPr>
          <a:xfrm>
            <a:off x="0" y="8839200"/>
            <a:ext cx="1008185" cy="304800"/>
          </a:xfrm>
          <a:prstGeom prst="rect">
            <a:avLst/>
          </a:prstGeom>
          <a:solidFill>
            <a:srgbClr val="B3CBA7"/>
          </a:solidFill>
          <a:ln>
            <a:solidFill>
              <a:srgbClr val="B3CB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a:extLst>
              <a:ext uri="{FF2B5EF4-FFF2-40B4-BE49-F238E27FC236}">
                <a16:creationId xmlns:a16="http://schemas.microsoft.com/office/drawing/2014/main" id="{F265F77E-0ECE-4A24-A809-A958A66280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314" l="0" r="100000">
                        <a14:foregroundMark x1="12434" y1="96110" x2="12434" y2="96110"/>
                        <a14:foregroundMark x1="15061" y1="94737" x2="15061" y2="94737"/>
                        <a14:foregroundMark x1="20490" y1="94737" x2="20490" y2="94737"/>
                        <a14:foregroundMark x1="24343" y1="93593" x2="24343" y2="93593"/>
                        <a14:foregroundMark x1="30473" y1="95652" x2="30473" y2="95652"/>
                        <a14:foregroundMark x1="32925" y1="93593" x2="32925" y2="93593"/>
                        <a14:foregroundMark x1="36427" y1="94279" x2="36427" y2="94279"/>
                        <a14:foregroundMark x1="38704" y1="93822" x2="38704" y2="93822"/>
                        <a14:foregroundMark x1="36252" y1="89245" x2="36252" y2="89245"/>
                        <a14:foregroundMark x1="43958" y1="92677" x2="43958" y2="92677"/>
                        <a14:foregroundMark x1="51313" y1="91762" x2="51313" y2="91762"/>
                        <a14:foregroundMark x1="57443" y1="93364" x2="57443" y2="93364"/>
                        <a14:foregroundMark x1="60245" y1="94050" x2="60245" y2="94050"/>
                        <a14:foregroundMark x1="64448" y1="94050" x2="64448" y2="94050"/>
                        <a14:foregroundMark x1="69002" y1="93593" x2="69002" y2="93593"/>
                        <a14:foregroundMark x1="72154" y1="92906" x2="72154" y2="92906"/>
                        <a14:foregroundMark x1="73905" y1="94279" x2="73905" y2="94279"/>
                        <a14:foregroundMark x1="79159" y1="93135" x2="79159" y2="93135"/>
                        <a14:foregroundMark x1="84238" y1="94737" x2="84238" y2="94737"/>
                        <a14:foregroundMark x1="88967" y1="94050" x2="88967" y2="94050"/>
                      </a14:backgroundRemoval>
                    </a14:imgEffect>
                  </a14:imgLayer>
                </a14:imgProps>
              </a:ext>
              <a:ext uri="{28A0092B-C50C-407E-A947-70E740481C1C}">
                <a14:useLocalDpi xmlns:a14="http://schemas.microsoft.com/office/drawing/2010/main" val="0"/>
              </a:ext>
            </a:extLst>
          </a:blip>
          <a:stretch>
            <a:fillRect/>
          </a:stretch>
        </p:blipFill>
        <p:spPr>
          <a:xfrm>
            <a:off x="2960076" y="-1556"/>
            <a:ext cx="937846" cy="717756"/>
          </a:xfrm>
          <a:prstGeom prst="rect">
            <a:avLst/>
          </a:prstGeom>
        </p:spPr>
      </p:pic>
      <p:sp>
        <p:nvSpPr>
          <p:cNvPr id="5" name="TextBox 4">
            <a:extLst>
              <a:ext uri="{FF2B5EF4-FFF2-40B4-BE49-F238E27FC236}">
                <a16:creationId xmlns:a16="http://schemas.microsoft.com/office/drawing/2014/main" id="{FE389315-C6E6-437C-A05F-E422FB96C3EC}"/>
              </a:ext>
            </a:extLst>
          </p:cNvPr>
          <p:cNvSpPr txBox="1"/>
          <p:nvPr/>
        </p:nvSpPr>
        <p:spPr>
          <a:xfrm>
            <a:off x="0" y="706224"/>
            <a:ext cx="6858000" cy="523220"/>
          </a:xfrm>
          <a:prstGeom prst="rect">
            <a:avLst/>
          </a:prstGeom>
          <a:noFill/>
        </p:spPr>
        <p:txBody>
          <a:bodyPr wrap="square" rtlCol="0">
            <a:spAutoFit/>
          </a:bodyPr>
          <a:lstStyle/>
          <a:p>
            <a:pPr algn="ctr"/>
            <a:r>
              <a:rPr lang="en-IN" sz="2800" b="1" u="sng"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Science</a:t>
            </a:r>
          </a:p>
        </p:txBody>
      </p:sp>
      <p:sp>
        <p:nvSpPr>
          <p:cNvPr id="6" name="Rectangle 5">
            <a:extLst>
              <a:ext uri="{FF2B5EF4-FFF2-40B4-BE49-F238E27FC236}">
                <a16:creationId xmlns:a16="http://schemas.microsoft.com/office/drawing/2014/main" id="{05EEDD55-E2AF-491D-ABD3-FEFC62EAE929}"/>
              </a:ext>
            </a:extLst>
          </p:cNvPr>
          <p:cNvSpPr/>
          <p:nvPr/>
        </p:nvSpPr>
        <p:spPr>
          <a:xfrm>
            <a:off x="694481" y="1195379"/>
            <a:ext cx="5532699" cy="7478970"/>
          </a:xfrm>
          <a:prstGeom prst="rect">
            <a:avLst/>
          </a:prstGeom>
        </p:spPr>
        <p:txBody>
          <a:bodyPr wrap="square">
            <a:spAutoFit/>
          </a:bodyPr>
          <a:lstStyle/>
          <a:p>
            <a:pPr algn="just"/>
            <a:r>
              <a:rPr lang="en-US" sz="2000" b="1" u="sng"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NOTE:</a:t>
            </a:r>
            <a:r>
              <a:rPr lang="en-US" sz="2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View all your videos and pdf’s given to you and clear your concepts. Do complete your written work in notebook.</a:t>
            </a:r>
          </a:p>
          <a:p>
            <a:pPr algn="just"/>
            <a:r>
              <a:rPr lang="en-US" sz="2000" b="1" u="sng"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NOTE:</a:t>
            </a:r>
            <a:r>
              <a:rPr lang="en-US" sz="2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Both the homework's are compulsory.</a:t>
            </a:r>
          </a:p>
          <a:p>
            <a:pPr marL="285750" indent="-285750" algn="just">
              <a:buFont typeface="+mj-lt"/>
              <a:buAutoNum type="arabicPeriod"/>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Perform the following experiment with the help of the given steps:</a:t>
            </a:r>
          </a:p>
          <a:p>
            <a:pPr marL="1079500" lvl="2" indent="-450850" algn="just"/>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Step 1: Take some kidney beans (rajma) seeds, cotton wool, four transparent bowls and some water.</a:t>
            </a:r>
          </a:p>
          <a:p>
            <a:pPr marL="1079500" lvl="2" indent="-450850" algn="just"/>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Step 2: Put some cotton and kidney beans in each bowl.</a:t>
            </a:r>
          </a:p>
          <a:p>
            <a:pPr marL="1079500" lvl="2" indent="-450850" algn="just"/>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Step 3: Pour some water in the first bowl and keep it in the sunlight. Keep the second bowl with some water in a dark room, the third one without water in the sunlight and the fourth one without water in a dark room or a cupboard.</a:t>
            </a:r>
          </a:p>
          <a:p>
            <a:pPr marL="628650" lvl="1" indent="-360363" algn="just">
              <a:buFont typeface="Wingdings" panose="05000000000000000000" pitchFamily="2" charset="2"/>
              <a:buChar char="Ø"/>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Observe the bowls for 2-3 days.</a:t>
            </a:r>
          </a:p>
          <a:p>
            <a:pPr marL="628650" lvl="1" indent="-360363" algn="just">
              <a:buFont typeface="Wingdings" panose="05000000000000000000" pitchFamily="2" charset="2"/>
              <a:buChar char="Ø"/>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Click and paste or draw the pictures of the four bowls and write your observations of all the four bowls.</a:t>
            </a:r>
          </a:p>
          <a:p>
            <a:pPr marL="285750" indent="-285750" algn="just">
              <a:buFont typeface="+mj-lt"/>
              <a:buAutoNum type="arabicPeriod"/>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Write a small essay on environmental changes you experienced during lockdown in your notebook.</a:t>
            </a:r>
            <a:endParaRPr lang="en-IN"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2469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D432A7-A404-4A3A-AF5C-C2C5D08177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3" name="Rectangle 2">
            <a:extLst>
              <a:ext uri="{FF2B5EF4-FFF2-40B4-BE49-F238E27FC236}">
                <a16:creationId xmlns:a16="http://schemas.microsoft.com/office/drawing/2014/main" id="{1B9427C3-020F-4C2E-B73E-8472E861C5C4}"/>
              </a:ext>
            </a:extLst>
          </p:cNvPr>
          <p:cNvSpPr/>
          <p:nvPr/>
        </p:nvSpPr>
        <p:spPr>
          <a:xfrm>
            <a:off x="0" y="8839200"/>
            <a:ext cx="1008185" cy="304800"/>
          </a:xfrm>
          <a:prstGeom prst="rect">
            <a:avLst/>
          </a:prstGeom>
          <a:solidFill>
            <a:srgbClr val="B3CBA7"/>
          </a:solidFill>
          <a:ln>
            <a:solidFill>
              <a:srgbClr val="B3CB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a:extLst>
              <a:ext uri="{FF2B5EF4-FFF2-40B4-BE49-F238E27FC236}">
                <a16:creationId xmlns:a16="http://schemas.microsoft.com/office/drawing/2014/main" id="{11378125-8213-4E02-AFA8-75CC9F01930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314" l="0" r="100000">
                        <a14:foregroundMark x1="12434" y1="96110" x2="12434" y2="96110"/>
                        <a14:foregroundMark x1="15061" y1="94737" x2="15061" y2="94737"/>
                        <a14:foregroundMark x1="20490" y1="94737" x2="20490" y2="94737"/>
                        <a14:foregroundMark x1="24343" y1="93593" x2="24343" y2="93593"/>
                        <a14:foregroundMark x1="30473" y1="95652" x2="30473" y2="95652"/>
                        <a14:foregroundMark x1="32925" y1="93593" x2="32925" y2="93593"/>
                        <a14:foregroundMark x1="36427" y1="94279" x2="36427" y2="94279"/>
                        <a14:foregroundMark x1="38704" y1="93822" x2="38704" y2="93822"/>
                        <a14:foregroundMark x1="36252" y1="89245" x2="36252" y2="89245"/>
                        <a14:foregroundMark x1="43958" y1="92677" x2="43958" y2="92677"/>
                        <a14:foregroundMark x1="51313" y1="91762" x2="51313" y2="91762"/>
                        <a14:foregroundMark x1="57443" y1="93364" x2="57443" y2="93364"/>
                        <a14:foregroundMark x1="60245" y1="94050" x2="60245" y2="94050"/>
                        <a14:foregroundMark x1="64448" y1="94050" x2="64448" y2="94050"/>
                        <a14:foregroundMark x1="69002" y1="93593" x2="69002" y2="93593"/>
                        <a14:foregroundMark x1="72154" y1="92906" x2="72154" y2="92906"/>
                        <a14:foregroundMark x1="73905" y1="94279" x2="73905" y2="94279"/>
                        <a14:foregroundMark x1="79159" y1="93135" x2="79159" y2="93135"/>
                        <a14:foregroundMark x1="84238" y1="94737" x2="84238" y2="94737"/>
                        <a14:foregroundMark x1="88967" y1="94050" x2="88967" y2="94050"/>
                      </a14:backgroundRemoval>
                    </a14:imgEffect>
                  </a14:imgLayer>
                </a14:imgProps>
              </a:ext>
              <a:ext uri="{28A0092B-C50C-407E-A947-70E740481C1C}">
                <a14:useLocalDpi xmlns:a14="http://schemas.microsoft.com/office/drawing/2010/main" val="0"/>
              </a:ext>
            </a:extLst>
          </a:blip>
          <a:stretch>
            <a:fillRect/>
          </a:stretch>
        </p:blipFill>
        <p:spPr>
          <a:xfrm>
            <a:off x="2960076" y="-1556"/>
            <a:ext cx="937846" cy="717756"/>
          </a:xfrm>
          <a:prstGeom prst="rect">
            <a:avLst/>
          </a:prstGeom>
        </p:spPr>
      </p:pic>
      <p:sp>
        <p:nvSpPr>
          <p:cNvPr id="5" name="TextBox 4">
            <a:extLst>
              <a:ext uri="{FF2B5EF4-FFF2-40B4-BE49-F238E27FC236}">
                <a16:creationId xmlns:a16="http://schemas.microsoft.com/office/drawing/2014/main" id="{CD1AC6C8-8FD5-49CB-94C9-3923C96F05B8}"/>
              </a:ext>
            </a:extLst>
          </p:cNvPr>
          <p:cNvSpPr txBox="1"/>
          <p:nvPr/>
        </p:nvSpPr>
        <p:spPr>
          <a:xfrm>
            <a:off x="0" y="740949"/>
            <a:ext cx="6858000" cy="523220"/>
          </a:xfrm>
          <a:prstGeom prst="rect">
            <a:avLst/>
          </a:prstGeom>
          <a:noFill/>
        </p:spPr>
        <p:txBody>
          <a:bodyPr wrap="square" rtlCol="0">
            <a:spAutoFit/>
          </a:bodyPr>
          <a:lstStyle/>
          <a:p>
            <a:pPr algn="ctr"/>
            <a:r>
              <a:rPr lang="en-IN" sz="2800" b="1" u="sng"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Social Studies</a:t>
            </a:r>
          </a:p>
        </p:txBody>
      </p:sp>
      <p:sp>
        <p:nvSpPr>
          <p:cNvPr id="8" name="Rectangle 7">
            <a:extLst>
              <a:ext uri="{FF2B5EF4-FFF2-40B4-BE49-F238E27FC236}">
                <a16:creationId xmlns:a16="http://schemas.microsoft.com/office/drawing/2014/main" id="{09565DD5-63BD-4673-9876-8D25F65BC647}"/>
              </a:ext>
            </a:extLst>
          </p:cNvPr>
          <p:cNvSpPr/>
          <p:nvPr/>
        </p:nvSpPr>
        <p:spPr>
          <a:xfrm>
            <a:off x="671331" y="1311128"/>
            <a:ext cx="5532699" cy="1323439"/>
          </a:xfrm>
          <a:prstGeom prst="rect">
            <a:avLst/>
          </a:prstGeom>
        </p:spPr>
        <p:txBody>
          <a:bodyPr wrap="square">
            <a:spAutoFit/>
          </a:bodyPr>
          <a:lstStyle/>
          <a:p>
            <a:pPr marL="457200" indent="-457200" algn="just">
              <a:buFont typeface="Arial" panose="020B0604020202020204" pitchFamily="34" charset="0"/>
              <a:buChar char="•"/>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Make a wall hanging of flashcards. In each card mention the states of India with its capital. Also mention the names of the continents and oceans of the world.</a:t>
            </a:r>
            <a:endParaRPr lang="en-IN"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6" name="VID-20200529-WA0047">
            <a:hlinkClick r:id="" action="ppaction://media"/>
            <a:extLst>
              <a:ext uri="{FF2B5EF4-FFF2-40B4-BE49-F238E27FC236}">
                <a16:creationId xmlns:a16="http://schemas.microsoft.com/office/drawing/2014/main" id="{AAFED522-593B-4452-8F73-0E175C8F663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90599" y="2765684"/>
            <a:ext cx="4876800" cy="4876800"/>
          </a:xfrm>
          <a:prstGeom prst="rect">
            <a:avLst/>
          </a:prstGeom>
        </p:spPr>
      </p:pic>
    </p:spTree>
    <p:extLst>
      <p:ext uri="{BB962C8B-B14F-4D97-AF65-F5344CB8AC3E}">
        <p14:creationId xmlns:p14="http://schemas.microsoft.com/office/powerpoint/2010/main" val="169597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D432A7-A404-4A3A-AF5C-C2C5D08177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3" name="Rectangle 2">
            <a:extLst>
              <a:ext uri="{FF2B5EF4-FFF2-40B4-BE49-F238E27FC236}">
                <a16:creationId xmlns:a16="http://schemas.microsoft.com/office/drawing/2014/main" id="{1B9427C3-020F-4C2E-B73E-8472E861C5C4}"/>
              </a:ext>
            </a:extLst>
          </p:cNvPr>
          <p:cNvSpPr/>
          <p:nvPr/>
        </p:nvSpPr>
        <p:spPr>
          <a:xfrm>
            <a:off x="0" y="8839200"/>
            <a:ext cx="1008185" cy="304800"/>
          </a:xfrm>
          <a:prstGeom prst="rect">
            <a:avLst/>
          </a:prstGeom>
          <a:solidFill>
            <a:srgbClr val="B3CBA7"/>
          </a:solidFill>
          <a:ln>
            <a:solidFill>
              <a:srgbClr val="B3CB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a:extLst>
              <a:ext uri="{FF2B5EF4-FFF2-40B4-BE49-F238E27FC236}">
                <a16:creationId xmlns:a16="http://schemas.microsoft.com/office/drawing/2014/main" id="{11378125-8213-4E02-AFA8-75CC9F0193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314" l="0" r="100000">
                        <a14:foregroundMark x1="12434" y1="96110" x2="12434" y2="96110"/>
                        <a14:foregroundMark x1="15061" y1="94737" x2="15061" y2="94737"/>
                        <a14:foregroundMark x1="20490" y1="94737" x2="20490" y2="94737"/>
                        <a14:foregroundMark x1="24343" y1="93593" x2="24343" y2="93593"/>
                        <a14:foregroundMark x1="30473" y1="95652" x2="30473" y2="95652"/>
                        <a14:foregroundMark x1="32925" y1="93593" x2="32925" y2="93593"/>
                        <a14:foregroundMark x1="36427" y1="94279" x2="36427" y2="94279"/>
                        <a14:foregroundMark x1="38704" y1="93822" x2="38704" y2="93822"/>
                        <a14:foregroundMark x1="36252" y1="89245" x2="36252" y2="89245"/>
                        <a14:foregroundMark x1="43958" y1="92677" x2="43958" y2="92677"/>
                        <a14:foregroundMark x1="51313" y1="91762" x2="51313" y2="91762"/>
                        <a14:foregroundMark x1="57443" y1="93364" x2="57443" y2="93364"/>
                        <a14:foregroundMark x1="60245" y1="94050" x2="60245" y2="94050"/>
                        <a14:foregroundMark x1="64448" y1="94050" x2="64448" y2="94050"/>
                        <a14:foregroundMark x1="69002" y1="93593" x2="69002" y2="93593"/>
                        <a14:foregroundMark x1="72154" y1="92906" x2="72154" y2="92906"/>
                        <a14:foregroundMark x1="73905" y1="94279" x2="73905" y2="94279"/>
                        <a14:foregroundMark x1="79159" y1="93135" x2="79159" y2="93135"/>
                        <a14:foregroundMark x1="84238" y1="94737" x2="84238" y2="94737"/>
                        <a14:foregroundMark x1="88967" y1="94050" x2="88967" y2="94050"/>
                      </a14:backgroundRemoval>
                    </a14:imgEffect>
                  </a14:imgLayer>
                </a14:imgProps>
              </a:ext>
              <a:ext uri="{28A0092B-C50C-407E-A947-70E740481C1C}">
                <a14:useLocalDpi xmlns:a14="http://schemas.microsoft.com/office/drawing/2010/main" val="0"/>
              </a:ext>
            </a:extLst>
          </a:blip>
          <a:stretch>
            <a:fillRect/>
          </a:stretch>
        </p:blipFill>
        <p:spPr>
          <a:xfrm>
            <a:off x="2960076" y="-1556"/>
            <a:ext cx="937846" cy="717756"/>
          </a:xfrm>
          <a:prstGeom prst="rect">
            <a:avLst/>
          </a:prstGeom>
        </p:spPr>
      </p:pic>
      <p:sp>
        <p:nvSpPr>
          <p:cNvPr id="9" name="TextBox 8">
            <a:extLst>
              <a:ext uri="{FF2B5EF4-FFF2-40B4-BE49-F238E27FC236}">
                <a16:creationId xmlns:a16="http://schemas.microsoft.com/office/drawing/2014/main" id="{58FB6D81-C1BE-4A1E-A614-1E9766135479}"/>
              </a:ext>
            </a:extLst>
          </p:cNvPr>
          <p:cNvSpPr txBox="1"/>
          <p:nvPr/>
        </p:nvSpPr>
        <p:spPr>
          <a:xfrm>
            <a:off x="0" y="738939"/>
            <a:ext cx="6858000" cy="523220"/>
          </a:xfrm>
          <a:prstGeom prst="rect">
            <a:avLst/>
          </a:prstGeom>
          <a:noFill/>
        </p:spPr>
        <p:txBody>
          <a:bodyPr wrap="square" rtlCol="0">
            <a:spAutoFit/>
          </a:bodyPr>
          <a:lstStyle/>
          <a:p>
            <a:pPr algn="ctr"/>
            <a:r>
              <a:rPr lang="en-IN" sz="2800" b="1" u="sng"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Computer</a:t>
            </a:r>
          </a:p>
        </p:txBody>
      </p:sp>
      <p:sp>
        <p:nvSpPr>
          <p:cNvPr id="10" name="Rectangle 9">
            <a:extLst>
              <a:ext uri="{FF2B5EF4-FFF2-40B4-BE49-F238E27FC236}">
                <a16:creationId xmlns:a16="http://schemas.microsoft.com/office/drawing/2014/main" id="{B3D6A3C0-9543-4EFD-B11E-DDA339CF654E}"/>
              </a:ext>
            </a:extLst>
          </p:cNvPr>
          <p:cNvSpPr/>
          <p:nvPr/>
        </p:nvSpPr>
        <p:spPr>
          <a:xfrm>
            <a:off x="671331" y="1416375"/>
            <a:ext cx="5532699" cy="5570756"/>
          </a:xfrm>
          <a:prstGeom prst="rect">
            <a:avLst/>
          </a:prstGeom>
        </p:spPr>
        <p:txBody>
          <a:bodyPr wrap="square">
            <a:spAutoFit/>
          </a:bodyPr>
          <a:lstStyle/>
          <a:p>
            <a:pPr marL="457200" indent="-457200" algn="just">
              <a:buFont typeface="+mj-lt"/>
              <a:buAutoNum type="arabicPeriod"/>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Read chapters(1 and 2) that we have already done and learn exercises and question answers.</a:t>
            </a:r>
          </a:p>
          <a:p>
            <a:pPr marL="457200" indent="-457200" algn="just">
              <a:buFont typeface="+mj-lt"/>
              <a:buAutoNum type="arabicPeriod"/>
            </a:pPr>
            <a:endParaRPr lang="en-US" sz="1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Referring Page number 23 (computer book). Identify the Software (write the names of software with a pencil) and have fun.</a:t>
            </a:r>
          </a:p>
          <a:p>
            <a:pPr marL="457200" indent="-457200" algn="just">
              <a:buFont typeface="+mj-lt"/>
              <a:buAutoNum type="arabicPeriod"/>
            </a:pPr>
            <a:endParaRPr lang="en-US" sz="1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Prepare a chart displaying "Generations of Computers" and Technology used in those computers. Mention 2 features of each Generation of Computers and show your creativity.</a:t>
            </a:r>
          </a:p>
          <a:p>
            <a:pPr lvl="1" algn="just"/>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2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Hint:</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You can use drawing sheet or colored sheet from your old scrap book or any chart paper available at home). </a:t>
            </a:r>
          </a:p>
          <a:p>
            <a:pPr marL="457200" indent="-457200" algn="just">
              <a:buFont typeface="+mj-lt"/>
              <a:buAutoNum type="arabicPeriod"/>
            </a:pPr>
            <a:endParaRPr lang="en-US" sz="1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en-US" sz="2000" b="1" u="sng"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NOTE</a:t>
            </a:r>
            <a:r>
              <a:rPr lang="en-US" sz="20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If you have any difficulty to find out the Generations of Computers, just open your book and refer page no. 8 to 10 and 14 also.</a:t>
            </a:r>
          </a:p>
        </p:txBody>
      </p:sp>
    </p:spTree>
    <p:extLst>
      <p:ext uri="{BB962C8B-B14F-4D97-AF65-F5344CB8AC3E}">
        <p14:creationId xmlns:p14="http://schemas.microsoft.com/office/powerpoint/2010/main" val="4020761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74C355-0561-4739-B841-0B4C6CAA7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9144000"/>
          </a:xfrm>
          <a:prstGeom prst="rect">
            <a:avLst/>
          </a:prstGeom>
        </p:spPr>
      </p:pic>
      <p:sp>
        <p:nvSpPr>
          <p:cNvPr id="3" name="Rectangle 2">
            <a:extLst>
              <a:ext uri="{FF2B5EF4-FFF2-40B4-BE49-F238E27FC236}">
                <a16:creationId xmlns:a16="http://schemas.microsoft.com/office/drawing/2014/main" id="{9DE97F6B-D4FD-45AF-A4D4-CD80DC590B51}"/>
              </a:ext>
            </a:extLst>
          </p:cNvPr>
          <p:cNvSpPr/>
          <p:nvPr/>
        </p:nvSpPr>
        <p:spPr>
          <a:xfrm>
            <a:off x="0" y="8839200"/>
            <a:ext cx="1008185" cy="304800"/>
          </a:xfrm>
          <a:prstGeom prst="rect">
            <a:avLst/>
          </a:prstGeom>
          <a:solidFill>
            <a:srgbClr val="B3CBA7"/>
          </a:solidFill>
          <a:ln>
            <a:solidFill>
              <a:srgbClr val="B3CB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a:extLst>
              <a:ext uri="{FF2B5EF4-FFF2-40B4-BE49-F238E27FC236}">
                <a16:creationId xmlns:a16="http://schemas.microsoft.com/office/drawing/2014/main" id="{9C1A7099-E3B1-4D9A-BC26-7E10BEB0AF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314" l="0" r="100000">
                        <a14:foregroundMark x1="12434" y1="96110" x2="12434" y2="96110"/>
                        <a14:foregroundMark x1="15061" y1="94737" x2="15061" y2="94737"/>
                        <a14:foregroundMark x1="20490" y1="94737" x2="20490" y2="94737"/>
                        <a14:foregroundMark x1="24343" y1="93593" x2="24343" y2="93593"/>
                        <a14:foregroundMark x1="30473" y1="95652" x2="30473" y2="95652"/>
                        <a14:foregroundMark x1="32925" y1="93593" x2="32925" y2="93593"/>
                        <a14:foregroundMark x1="36427" y1="94279" x2="36427" y2="94279"/>
                        <a14:foregroundMark x1="38704" y1="93822" x2="38704" y2="93822"/>
                        <a14:foregroundMark x1="36252" y1="89245" x2="36252" y2="89245"/>
                        <a14:foregroundMark x1="43958" y1="92677" x2="43958" y2="92677"/>
                        <a14:foregroundMark x1="51313" y1="91762" x2="51313" y2="91762"/>
                        <a14:foregroundMark x1="57443" y1="93364" x2="57443" y2="93364"/>
                        <a14:foregroundMark x1="60245" y1="94050" x2="60245" y2="94050"/>
                        <a14:foregroundMark x1="64448" y1="94050" x2="64448" y2="94050"/>
                        <a14:foregroundMark x1="69002" y1="93593" x2="69002" y2="93593"/>
                        <a14:foregroundMark x1="72154" y1="92906" x2="72154" y2="92906"/>
                        <a14:foregroundMark x1="73905" y1="94279" x2="73905" y2="94279"/>
                        <a14:foregroundMark x1="79159" y1="93135" x2="79159" y2="93135"/>
                        <a14:foregroundMark x1="84238" y1="94737" x2="84238" y2="94737"/>
                        <a14:foregroundMark x1="88967" y1="94050" x2="88967" y2="94050"/>
                      </a14:backgroundRemoval>
                    </a14:imgEffect>
                  </a14:imgLayer>
                </a14:imgProps>
              </a:ext>
              <a:ext uri="{28A0092B-C50C-407E-A947-70E740481C1C}">
                <a14:useLocalDpi xmlns:a14="http://schemas.microsoft.com/office/drawing/2010/main" val="0"/>
              </a:ext>
            </a:extLst>
          </a:blip>
          <a:stretch>
            <a:fillRect/>
          </a:stretch>
        </p:blipFill>
        <p:spPr>
          <a:xfrm>
            <a:off x="2960076" y="-1556"/>
            <a:ext cx="937846" cy="717756"/>
          </a:xfrm>
          <a:prstGeom prst="rect">
            <a:avLst/>
          </a:prstGeom>
        </p:spPr>
      </p:pic>
      <p:sp>
        <p:nvSpPr>
          <p:cNvPr id="5" name="TextBox 4">
            <a:extLst>
              <a:ext uri="{FF2B5EF4-FFF2-40B4-BE49-F238E27FC236}">
                <a16:creationId xmlns:a16="http://schemas.microsoft.com/office/drawing/2014/main" id="{85E29419-B9D5-4568-8C7F-5ABC76B16E81}"/>
              </a:ext>
            </a:extLst>
          </p:cNvPr>
          <p:cNvSpPr txBox="1"/>
          <p:nvPr/>
        </p:nvSpPr>
        <p:spPr>
          <a:xfrm>
            <a:off x="0" y="885863"/>
            <a:ext cx="6858000" cy="523220"/>
          </a:xfrm>
          <a:prstGeom prst="rect">
            <a:avLst/>
          </a:prstGeom>
          <a:noFill/>
        </p:spPr>
        <p:txBody>
          <a:bodyPr wrap="square" rtlCol="0">
            <a:spAutoFit/>
          </a:bodyPr>
          <a:lstStyle/>
          <a:p>
            <a:pPr algn="ctr"/>
            <a:r>
              <a:rPr lang="en-IN" sz="2800" b="1" u="sng"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G.K.</a:t>
            </a:r>
          </a:p>
        </p:txBody>
      </p:sp>
      <p:sp>
        <p:nvSpPr>
          <p:cNvPr id="6" name="Rectangle 5">
            <a:extLst>
              <a:ext uri="{FF2B5EF4-FFF2-40B4-BE49-F238E27FC236}">
                <a16:creationId xmlns:a16="http://schemas.microsoft.com/office/drawing/2014/main" id="{23DE6BB4-44DC-46AF-BD69-06CC9F0DB9FB}"/>
              </a:ext>
            </a:extLst>
          </p:cNvPr>
          <p:cNvSpPr/>
          <p:nvPr/>
        </p:nvSpPr>
        <p:spPr>
          <a:xfrm>
            <a:off x="671331" y="1431035"/>
            <a:ext cx="5532699" cy="1938992"/>
          </a:xfrm>
          <a:prstGeom prst="rect">
            <a:avLst/>
          </a:prstGeom>
        </p:spPr>
        <p:txBody>
          <a:bodyPr wrap="square">
            <a:spAutoFit/>
          </a:bodyPr>
          <a:lstStyle/>
          <a:p>
            <a:pPr marL="457200" indent="-457200" algn="just">
              <a:buFont typeface="+mj-lt"/>
              <a:buAutoNum type="arabicPeriod"/>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Write 5 current affairs related to the each topic:</a:t>
            </a:r>
          </a:p>
          <a:p>
            <a:pPr marL="914400" lvl="1" indent="-457200" algn="just">
              <a:buFont typeface="Arial" panose="020B0604020202020204" pitchFamily="34" charset="0"/>
              <a:buChar char="•"/>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Corona Virus [COVID - 19].</a:t>
            </a:r>
          </a:p>
          <a:p>
            <a:pPr marL="914400" lvl="1" indent="-457200" algn="just">
              <a:buFont typeface="Arial" panose="020B0604020202020204" pitchFamily="34" charset="0"/>
              <a:buChar char="•"/>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Famous people of India like celebrity, politician etc.</a:t>
            </a:r>
          </a:p>
          <a:p>
            <a:pPr marL="457200" indent="-457200" algn="just">
              <a:buFont typeface="+mj-lt"/>
              <a:buAutoNum type="arabicPeriod"/>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Write some lines about the famous statue of India : “Statue of Unity”.</a:t>
            </a:r>
            <a:endParaRPr lang="en-IN"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4D6042-138A-49B8-BBFC-53F084830335}"/>
              </a:ext>
            </a:extLst>
          </p:cNvPr>
          <p:cNvSpPr txBox="1"/>
          <p:nvPr/>
        </p:nvSpPr>
        <p:spPr>
          <a:xfrm>
            <a:off x="8680" y="3834524"/>
            <a:ext cx="6858000" cy="523220"/>
          </a:xfrm>
          <a:prstGeom prst="rect">
            <a:avLst/>
          </a:prstGeom>
          <a:noFill/>
        </p:spPr>
        <p:txBody>
          <a:bodyPr wrap="square" rtlCol="0">
            <a:spAutoFit/>
          </a:bodyPr>
          <a:lstStyle/>
          <a:p>
            <a:pPr algn="ctr"/>
            <a:r>
              <a:rPr lang="en-IN" sz="2800" b="1" u="sng"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Reasoning</a:t>
            </a:r>
          </a:p>
        </p:txBody>
      </p:sp>
      <p:sp>
        <p:nvSpPr>
          <p:cNvPr id="8" name="Rectangle 7">
            <a:extLst>
              <a:ext uri="{FF2B5EF4-FFF2-40B4-BE49-F238E27FC236}">
                <a16:creationId xmlns:a16="http://schemas.microsoft.com/office/drawing/2014/main" id="{42FE88A4-6F63-4E67-8C9C-5A250CBE02A0}"/>
              </a:ext>
            </a:extLst>
          </p:cNvPr>
          <p:cNvSpPr/>
          <p:nvPr/>
        </p:nvSpPr>
        <p:spPr>
          <a:xfrm>
            <a:off x="671331" y="4372703"/>
            <a:ext cx="5532699" cy="2862322"/>
          </a:xfrm>
          <a:prstGeom prst="rect">
            <a:avLst/>
          </a:prstGeom>
        </p:spPr>
        <p:txBody>
          <a:bodyPr wrap="square">
            <a:spAutoFit/>
          </a:bodyPr>
          <a:lstStyle/>
          <a:p>
            <a:pPr marL="457200" indent="-457200" algn="just">
              <a:buFont typeface="+mj-lt"/>
              <a:buAutoNum type="arabicPeriod"/>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Write any 5 words with their mirror image views. For example:</a:t>
            </a:r>
          </a:p>
          <a:p>
            <a:pPr marL="457200" indent="-457200" algn="just">
              <a:buFont typeface="+mj-lt"/>
              <a:buAutoNum type="arabicPeriod"/>
            </a:pPr>
            <a:endPar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457200" indent="-457200" algn="just">
              <a:buFont typeface="+mj-lt"/>
              <a:buAutoNum type="arabicPeriod"/>
            </a:pPr>
            <a:endPar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457200" indent="-457200" algn="just">
              <a:buFont typeface="+mj-lt"/>
              <a:buAutoNum type="arabicPeriod"/>
            </a:pPr>
            <a:endPar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 this puzzle you have to see how many three letters, four letters words or more letters words you can make from the nine letters shown in the figure. No proper names or no plurals are used.</a:t>
            </a:r>
            <a:endParaRPr lang="en-IN"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FE177ED-7ED2-4C8D-824D-AE2C88C84E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2458" y="7320021"/>
            <a:ext cx="1775043" cy="1029475"/>
          </a:xfrm>
          <a:prstGeom prst="rect">
            <a:avLst/>
          </a:prstGeom>
          <a:ln>
            <a:solidFill>
              <a:schemeClr val="tx1"/>
            </a:solidFill>
          </a:ln>
        </p:spPr>
      </p:pic>
      <p:pic>
        <p:nvPicPr>
          <p:cNvPr id="12" name="Picture 11">
            <a:extLst>
              <a:ext uri="{FF2B5EF4-FFF2-40B4-BE49-F238E27FC236}">
                <a16:creationId xmlns:a16="http://schemas.microsoft.com/office/drawing/2014/main" id="{2790E038-F32E-447E-917F-FE8584CAB0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6383" y="5135885"/>
            <a:ext cx="2242594" cy="489690"/>
          </a:xfrm>
          <a:prstGeom prst="rect">
            <a:avLst/>
          </a:prstGeom>
          <a:ln>
            <a:solidFill>
              <a:schemeClr val="tx1"/>
            </a:solidFill>
          </a:ln>
        </p:spPr>
      </p:pic>
    </p:spTree>
    <p:extLst>
      <p:ext uri="{BB962C8B-B14F-4D97-AF65-F5344CB8AC3E}">
        <p14:creationId xmlns:p14="http://schemas.microsoft.com/office/powerpoint/2010/main" val="35453819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782</Words>
  <Application>Microsoft Office PowerPoint</Application>
  <PresentationFormat>Overhead</PresentationFormat>
  <Paragraphs>71</Paragraphs>
  <Slides>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Calibri Light</vt:lpstr>
      <vt:lpstr>Mangal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Sumi Mukherjee</dc:creator>
  <cp:lastModifiedBy>Sumi Mukherjee</cp:lastModifiedBy>
  <cp:revision>72</cp:revision>
  <dcterms:created xsi:type="dcterms:W3CDTF">2020-05-19T05:43:46Z</dcterms:created>
  <dcterms:modified xsi:type="dcterms:W3CDTF">2020-05-29T14:33:35Z</dcterms:modified>
</cp:coreProperties>
</file>